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4630400" cy="8229600"/>
  <p:notesSz cx="8229600" cy="14630400"/>
  <p:embeddedFontLst>
    <p:embeddedFont>
      <p:font typeface="Lora" pitchFamily="2" charset="0"/>
      <p:regular r:id="rId20"/>
      <p:bold r:id="rId21"/>
      <p:italic r:id="rId22"/>
      <p:boldItalic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97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agonofkol.ddns.net:5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4102714"/>
            <a:ext cx="67704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新媒體時代KOL影響力分析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17220" y="1727022"/>
            <a:ext cx="9202289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即時數據儀表板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: </a:t>
            </a:r>
            <a:r>
              <a:rPr lang="en-US" altLang="zh-TW" sz="24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http://dragonofkol.ddns.net:5000/</a:t>
            </a:r>
            <a:endParaRPr lang="en-US" altLang="zh-TW" sz="2400" dirty="0"/>
          </a:p>
          <a:p>
            <a:pPr>
              <a:lnSpc>
                <a:spcPts val="2000"/>
              </a:lnSpc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17220" y="1791772"/>
            <a:ext cx="13395960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09" y="137581"/>
            <a:ext cx="4193671" cy="2352515"/>
          </a:xfrm>
          <a:prstGeom prst="rect">
            <a:avLst/>
          </a:prstGeom>
          <a:gradFill>
            <a:gsLst>
              <a:gs pos="0">
                <a:schemeClr val="accent5">
                  <a:hueOff val="1644580"/>
                  <a:satOff val="34343"/>
                  <a:lumOff val="-1961"/>
                  <a:alphaOff val="0"/>
                  <a:tint val="100000"/>
                  <a:shade val="85000"/>
                  <a:satMod val="100000"/>
                  <a:lumMod val="100000"/>
                </a:schemeClr>
              </a:gs>
              <a:gs pos="100000">
                <a:schemeClr val="accent5">
                  <a:hueOff val="1644580"/>
                  <a:satOff val="34343"/>
                  <a:lumOff val="-1961"/>
                  <a:alphaOff val="0"/>
                  <a:tint val="90000"/>
                  <a:shade val="100000"/>
                  <a:satMod val="150000"/>
                  <a:lumMod val="100000"/>
                </a:schemeClr>
              </a:gs>
            </a:gsLst>
            <a:path path="circle">
              <a:fillToRect l="100000" t="100000" r="100000" b="100000"/>
            </a:path>
          </a:gradFill>
        </p:spPr>
      </p:pic>
      <p:pic>
        <p:nvPicPr>
          <p:cNvPr id="8" name="圖片 7" descr="一張含有 文字, 點心, 螢幕擷取畫面, 餐點 的圖片&#10;&#10;自動產生的描述">
            <a:extLst>
              <a:ext uri="{FF2B5EF4-FFF2-40B4-BE49-F238E27FC236}">
                <a16:creationId xmlns:a16="http://schemas.microsoft.com/office/drawing/2014/main" id="{B22515A9-17BF-30B3-AF3A-51CB0E708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174" y="2689878"/>
            <a:ext cx="5573638" cy="5402141"/>
          </a:xfrm>
          <a:prstGeom prst="rect">
            <a:avLst/>
          </a:prstGeom>
        </p:spPr>
      </p:pic>
      <p:pic>
        <p:nvPicPr>
          <p:cNvPr id="10" name="圖片 9" descr="一張含有 文字, 水果, 草莓, 螢幕擷取畫面 的圖片&#10;&#10;自動產生的描述">
            <a:extLst>
              <a:ext uri="{FF2B5EF4-FFF2-40B4-BE49-F238E27FC236}">
                <a16:creationId xmlns:a16="http://schemas.microsoft.com/office/drawing/2014/main" id="{B5DA743B-8258-4806-D0DC-5506F339E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66" y="2693604"/>
            <a:ext cx="5463300" cy="5398415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F903556F-2762-FACC-B55C-BD86E18506AE}"/>
              </a:ext>
            </a:extLst>
          </p:cNvPr>
          <p:cNvSpPr/>
          <p:nvPr/>
        </p:nvSpPr>
        <p:spPr>
          <a:xfrm>
            <a:off x="520131" y="493534"/>
            <a:ext cx="6356628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altLang="zh-TW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 </a:t>
            </a:r>
            <a:r>
              <a:rPr lang="en-US" altLang="zh-TW" sz="40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視覺化分析</a:t>
            </a:r>
            <a:endParaRPr lang="en-US" altLang="zh-TW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664" y="13562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分析結果說明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數據視覺化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利用圖表對比兩位KOL的粉絲成長、互動率。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分析重點</a:t>
            </a:r>
            <a:endParaRPr lang="en-US" sz="2800" b="1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探討數據差異，分析影響互動率的關鍵因素。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建議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根據數據提供合作建議，推薦適合廣告主的投放對象，提出內容調整與行銷策略建議。</a:t>
            </a:r>
            <a:endParaRPr lang="en-US" sz="18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9102AAAB-3F6B-F245-5021-13D15A41AF7C}"/>
              </a:ext>
            </a:extLst>
          </p:cNvPr>
          <p:cNvSpPr/>
          <p:nvPr/>
        </p:nvSpPr>
        <p:spPr>
          <a:xfrm>
            <a:off x="9423524" y="3847088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C826CCE-E62D-07C6-DB15-68BF2AB780F1}"/>
              </a:ext>
            </a:extLst>
          </p:cNvPr>
          <p:cNvSpPr/>
          <p:nvPr/>
        </p:nvSpPr>
        <p:spPr>
          <a:xfrm>
            <a:off x="4903436" y="3847088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D0D814E1-5E24-0682-0D3B-8D4A5FDBFA2D}"/>
              </a:ext>
            </a:extLst>
          </p:cNvPr>
          <p:cNvSpPr/>
          <p:nvPr/>
        </p:nvSpPr>
        <p:spPr>
          <a:xfrm>
            <a:off x="383347" y="3847088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01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62895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479369"/>
            <a:ext cx="120472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提升營銷效率</a:t>
            </a:r>
            <a:r>
              <a:rPr lang="zh-TW" altLang="en-US" sz="28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</a:t>
            </a:r>
            <a:r>
              <a:rPr lang="en-US" altLang="zh-TW" sz="28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優化投資報酬</a:t>
            </a:r>
            <a:endParaRPr lang="en-US" sz="2800" b="1" dirty="0"/>
          </a:p>
        </p:txBody>
      </p:sp>
      <p:sp>
        <p:nvSpPr>
          <p:cNvPr id="5" name="Text 2"/>
          <p:cNvSpPr/>
          <p:nvPr/>
        </p:nvSpPr>
        <p:spPr>
          <a:xfrm>
            <a:off x="1077039" y="497490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透過數據分析降低投放成本，提高廣告效益。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162895"/>
            <a:ext cx="6477476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54516" y="497490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即時監測活動成效，動態調整行銷策略。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7040" y="66818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透過系統化管理與分析，協助品牌建立更有效的網紅行銷策略。</a:t>
            </a:r>
            <a:endParaRPr lang="en-US" sz="185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1EF9CA6A-A559-BD38-D843-18A0531A5BBA}"/>
              </a:ext>
            </a:extLst>
          </p:cNvPr>
          <p:cNvSpPr/>
          <p:nvPr/>
        </p:nvSpPr>
        <p:spPr>
          <a:xfrm>
            <a:off x="837664" y="13562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altLang="zh-TW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系統應用與效益</a:t>
            </a:r>
            <a:endParaRPr 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7" y="-13447"/>
            <a:ext cx="5486400" cy="82618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059" y="552807"/>
            <a:ext cx="4730472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結論與未來展望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59" y="1445538"/>
            <a:ext cx="6497598" cy="358663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190059" y="5484376"/>
            <a:ext cx="452318" cy="45231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Text 2"/>
          <p:cNvSpPr/>
          <p:nvPr/>
        </p:nvSpPr>
        <p:spPr>
          <a:xfrm>
            <a:off x="6364486" y="5568553"/>
            <a:ext cx="10334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843355" y="5484376"/>
            <a:ext cx="236517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成果總結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843355" y="5900618"/>
            <a:ext cx="311455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成功建立KOL影響力分析系統，為廣告主提供精準投放建議。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8889" y="5484376"/>
            <a:ext cx="452318" cy="45231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10308788" y="5568553"/>
            <a:ext cx="15240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812185" y="5484376"/>
            <a:ext cx="236517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系統優勢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812185" y="5900618"/>
            <a:ext cx="311455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實現數據即時分析、視覺化呈現，具備高可靠性和擴展性。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190059" y="6971109"/>
            <a:ext cx="452318" cy="452318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0"/>
          <p:cNvSpPr/>
          <p:nvPr/>
        </p:nvSpPr>
        <p:spPr>
          <a:xfrm>
            <a:off x="6337102" y="7055287"/>
            <a:ext cx="158115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843355" y="6971109"/>
            <a:ext cx="236517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未來發展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6843355" y="7387352"/>
            <a:ext cx="708338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持續優化分析模型(影片成長率)，提供更全面的市場洞察。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95" y="1674019"/>
            <a:ext cx="8081388" cy="613360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F73CED7-3042-A5AC-502C-0CE64C217863}"/>
              </a:ext>
            </a:extLst>
          </p:cNvPr>
          <p:cNvSpPr/>
          <p:nvPr/>
        </p:nvSpPr>
        <p:spPr>
          <a:xfrm>
            <a:off x="837724" y="16740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38512F"/>
                </a:solidFill>
                <a:latin typeface="Lora" pitchFamily="34" charset="0"/>
              </a:rPr>
              <a:t>工作時程</a:t>
            </a:r>
            <a:endParaRPr lang="en-US" sz="4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40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56786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Gratitude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your attention and support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856786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working together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856786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677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17255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new opportunities ahead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27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66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8873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研究背景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478649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在新媒體時代，美食KOL已成為品牌行銷的重要管道，其影響力與日俱增。透過數據分析，我們將深入了解社群生態。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28873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研究對象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3478649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本次聚焦於兩個深具影響力的美食KOL：「Solo 玩樂指南」與「大食女 in Wonderland」，透過多維度分析，為品牌打造最加投放選擇。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87835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我們將從觀看數、粉絲數、互動數比較三面向，剖析這兩個美食KOL的表現，為廣告主提供最具價值的合作建議。</a:t>
            </a:r>
            <a:endParaRPr lang="en-US" sz="185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52E93D2F-D535-A5A1-FEC8-918606B6752F}"/>
              </a:ext>
            </a:extLst>
          </p:cNvPr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主題介紹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KOL介紹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53019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大食女 in Wonderland(IG:iamteresa0424)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美食探索家，專注分享台灣各地美食體驗與餐廳評鑑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37784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Solo 玩樂指南(IG:solo_guide)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生活風格達人，以獨特視角分享美食與生活品味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37724" y="238301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77039" y="26223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資料源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11786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IG</a:t>
            </a:r>
            <a:r>
              <a:rPr lang="en-US" altLang="zh-TW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、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Youtube</a:t>
            </a:r>
            <a:r>
              <a:rPr lang="en-US" altLang="zh-TW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、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TIKTOK（影片觀看次數、按讚數、互動數據等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）。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396457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4930973" y="26357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蒐集規劃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13131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利用爬蟲程式定期抓取資料，備份為文字檔，同步存入資料庫。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770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資料處理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設計資料清洗與整合流程，解決格式不一致等問題。</a:t>
            </a:r>
            <a:endParaRPr lang="en-US" sz="185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CEC3AFD-C218-492D-8959-2EC25214DF75}"/>
              </a:ext>
            </a:extLst>
          </p:cNvPr>
          <p:cNvSpPr/>
          <p:nvPr/>
        </p:nvSpPr>
        <p:spPr>
          <a:xfrm>
            <a:off x="837724" y="7269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altLang="zh-TW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資料源介紹與蒐集規劃</a:t>
            </a:r>
            <a:endParaRPr lang="en-US" altLang="zh-TW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269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任務分工與系統架構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885" y="178998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6937" y="26277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爬蟲程式設計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123248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每位成員負責一支爬蟲程式，設置關鍵字變數。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88" y="178998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20759" y="26277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API架設(</a:t>
            </a:r>
            <a:r>
              <a:rPr lang="en-US" sz="2200" dirty="0">
                <a:solidFill>
                  <a:srgbClr val="1F713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JAY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3123248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搭建API，提供即時數據查詢，確保與資料庫直接連結。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885" y="4607362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06937" y="54450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GCP異地備援(</a:t>
            </a:r>
            <a:r>
              <a:rPr lang="en-US" sz="2200" dirty="0">
                <a:solidFill>
                  <a:srgbClr val="1F713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Hank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5940623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建置備援環境與資料庫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6467237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588" y="4607362"/>
            <a:ext cx="598408" cy="5984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120759" y="54450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資料&amp;視覺化(</a:t>
            </a:r>
            <a:r>
              <a:rPr lang="en-US" sz="2200" dirty="0">
                <a:solidFill>
                  <a:srgbClr val="1F7135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Alan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4751427" y="5940623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以JavaScript設計前端圖表網頁，即時呈現分析結果、簡報製作。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837724" y="71194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381095" y="5166752"/>
            <a:ext cx="214670" cy="214670"/>
          </a:xfrm>
          <a:prstGeom prst="roundRect">
            <a:avLst>
              <a:gd name="adj" fmla="val 857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740847" y="2343955"/>
            <a:ext cx="2084013" cy="3295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300000"/>
              </a:lnSpc>
              <a:buNone/>
            </a:pPr>
            <a:r>
              <a:rPr lang="en-US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TikTok爬蟲突破</a:t>
            </a:r>
            <a:endParaRPr lang="en-US" sz="2400" dirty="0">
              <a:solidFill>
                <a:srgbClr val="3A3630"/>
              </a:solidFill>
              <a:latin typeface="Lora" pitchFamily="34" charset="0"/>
            </a:endParaRPr>
          </a:p>
          <a:p>
            <a:pPr>
              <a:lnSpc>
                <a:spcPct val="30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前端與api整合</a:t>
            </a:r>
            <a:endParaRPr lang="en-US" altLang="zh-TW" sz="2400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>
              <a:lnSpc>
                <a:spcPct val="30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備份的重要性</a:t>
            </a:r>
            <a:endParaRPr lang="en-US" altLang="zh-TW" sz="2400" dirty="0"/>
          </a:p>
          <a:p>
            <a:pPr>
              <a:lnSpc>
                <a:spcPct val="300000"/>
              </a:lnSpc>
            </a:pPr>
            <a:r>
              <a:rPr lang="en-US" altLang="zh-TW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
</a:t>
            </a:r>
          </a:p>
          <a:p>
            <a:pPr>
              <a:lnSpc>
                <a:spcPts val="1400"/>
              </a:lnSpc>
            </a:pPr>
            <a:endParaRPr lang="en-US" altLang="zh-TW" sz="2400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altLang="zh-TW" sz="2400" dirty="0"/>
          </a:p>
          <a:p>
            <a:pPr marL="0" indent="0">
              <a:lnSpc>
                <a:spcPts val="1400"/>
              </a:lnSpc>
              <a:buNone/>
            </a:pP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40847" y="3044812"/>
            <a:ext cx="2675979" cy="1069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98175" y="1516261"/>
            <a:ext cx="4171474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95" y="1337844"/>
            <a:ext cx="6181642" cy="329579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29458" y="4042886"/>
            <a:ext cx="701040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936" y="262882"/>
            <a:ext cx="3508410" cy="431296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46802" y="5037653"/>
            <a:ext cx="646164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93" y="4729784"/>
            <a:ext cx="5406566" cy="3424885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86" y="4729784"/>
            <a:ext cx="5370460" cy="3424885"/>
          </a:xfrm>
          <a:prstGeom prst="rect">
            <a:avLst/>
          </a:prstGeom>
        </p:spPr>
      </p:pic>
      <p:sp>
        <p:nvSpPr>
          <p:cNvPr id="16" name="Shape 3">
            <a:extLst>
              <a:ext uri="{FF2B5EF4-FFF2-40B4-BE49-F238E27FC236}">
                <a16:creationId xmlns:a16="http://schemas.microsoft.com/office/drawing/2014/main" id="{8E72FB57-D095-02B1-0ED9-AAD1530DB88F}"/>
              </a:ext>
            </a:extLst>
          </p:cNvPr>
          <p:cNvSpPr/>
          <p:nvPr/>
        </p:nvSpPr>
        <p:spPr>
          <a:xfrm>
            <a:off x="370482" y="4056903"/>
            <a:ext cx="214670" cy="214670"/>
          </a:xfrm>
          <a:prstGeom prst="roundRect">
            <a:avLst>
              <a:gd name="adj" fmla="val 857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5534E28B-ECC0-91C3-7A6B-14C8FF0CD5BD}"/>
              </a:ext>
            </a:extLst>
          </p:cNvPr>
          <p:cNvSpPr/>
          <p:nvPr/>
        </p:nvSpPr>
        <p:spPr>
          <a:xfrm>
            <a:off x="381095" y="2994572"/>
            <a:ext cx="214670" cy="214670"/>
          </a:xfrm>
          <a:prstGeom prst="roundRect">
            <a:avLst>
              <a:gd name="adj" fmla="val 857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028E30DA-CA15-6839-D5B3-2D54878ED691}"/>
              </a:ext>
            </a:extLst>
          </p:cNvPr>
          <p:cNvSpPr/>
          <p:nvPr/>
        </p:nvSpPr>
        <p:spPr>
          <a:xfrm>
            <a:off x="740846" y="3721768"/>
            <a:ext cx="2084013" cy="942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24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6C2F0F2A-7B9A-9312-5A90-005388AF47CA}"/>
              </a:ext>
            </a:extLst>
          </p:cNvPr>
          <p:cNvSpPr/>
          <p:nvPr/>
        </p:nvSpPr>
        <p:spPr>
          <a:xfrm>
            <a:off x="467797" y="793404"/>
            <a:ext cx="7156566" cy="937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JAY </a:t>
            </a:r>
            <a:r>
              <a:rPr lang="en-US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技術挑戰與解決方案</a:t>
            </a:r>
            <a:endParaRPr 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797" y="793404"/>
            <a:ext cx="7156566" cy="937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HANK </a:t>
            </a:r>
            <a:r>
              <a:rPr lang="en-US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技術挑戰與解決方案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589806" y="2060419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9052280" y="1819513"/>
            <a:ext cx="4742539" cy="615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遇到的技術困難</a:t>
            </a: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開發環境的建置安裝以及</a:t>
            </a:r>
            <a:endParaRPr lang="en-US" altLang="zh-TW" sz="24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雲端伺服器的連線設定</a:t>
            </a:r>
            <a:r>
              <a:rPr lang="en-US" altLang="zh-TW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解決方案與過程</a:t>
            </a:r>
            <a:r>
              <a:rPr lang="en-US" altLang="zh-TW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與組員討論，釐清每個技術環節後</a:t>
            </a:r>
            <a:endParaRPr lang="en-US" altLang="zh-TW" sz="24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優化整個流程</a:t>
            </a:r>
            <a:r>
              <a:rPr lang="en-US" altLang="zh-TW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8608695" y="5317305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Text 5"/>
          <p:cNvSpPr/>
          <p:nvPr/>
        </p:nvSpPr>
        <p:spPr>
          <a:xfrm>
            <a:off x="10062673" y="5132034"/>
            <a:ext cx="2308622" cy="89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749778" y="1455301"/>
            <a:ext cx="64128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6" y="1819513"/>
            <a:ext cx="7649528" cy="4991933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6" y="6961823"/>
            <a:ext cx="7649528" cy="1016556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034E1A87-B831-20F2-F0FC-6D4BDAC2F373}"/>
              </a:ext>
            </a:extLst>
          </p:cNvPr>
          <p:cNvSpPr/>
          <p:nvPr/>
        </p:nvSpPr>
        <p:spPr>
          <a:xfrm>
            <a:off x="835581" y="1455301"/>
            <a:ext cx="64128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378" y="576977"/>
            <a:ext cx="5440442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ALAN技術挑戰與解決方案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311354" y="1849636"/>
            <a:ext cx="246864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ＩＧ的爬蟲阻擋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68459" y="1849636"/>
            <a:ext cx="246864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前端後端的串接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225564" y="1849636"/>
            <a:ext cx="367034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版控的重要性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0" y="2534805"/>
            <a:ext cx="5976027" cy="4343208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73" y="2534805"/>
            <a:ext cx="6156037" cy="43432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42002" y="7156847"/>
            <a:ext cx="646152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0363E53-00FF-87D9-DD9B-0D2BA16DC40A}"/>
              </a:ext>
            </a:extLst>
          </p:cNvPr>
          <p:cNvSpPr/>
          <p:nvPr/>
        </p:nvSpPr>
        <p:spPr>
          <a:xfrm>
            <a:off x="9773147" y="1886902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125DCFB-98B3-13BE-07B4-FCEA53D0EFEF}"/>
              </a:ext>
            </a:extLst>
          </p:cNvPr>
          <p:cNvSpPr/>
          <p:nvPr/>
        </p:nvSpPr>
        <p:spPr>
          <a:xfrm>
            <a:off x="5316042" y="1889384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2E986B65-31CD-7948-7924-7435102B2F2C}"/>
              </a:ext>
            </a:extLst>
          </p:cNvPr>
          <p:cNvSpPr/>
          <p:nvPr/>
        </p:nvSpPr>
        <p:spPr>
          <a:xfrm>
            <a:off x="858937" y="1856234"/>
            <a:ext cx="233958" cy="233958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0131" y="493534"/>
            <a:ext cx="6356628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爬蟲機與異地備援規劃執行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07" y="1506075"/>
            <a:ext cx="1003306" cy="17793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1644" y="150607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爬蟲機操作部署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1821644" y="1972205"/>
            <a:ext cx="610385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團隊成員依標準作業流程進行爬蟲程式部署，採用Linux系統排程(Crontab)設定自動化執行週期，確保資料採集的持續性與穩定性。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6" y="3303536"/>
            <a:ext cx="999459" cy="1452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1644" y="3403012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多重資料備份機制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1821644" y="3869142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採雙軌備份策略：將原始資料以結構化JSON格式存檔，同時透過資料庫主機進行異步複寫，確保資料完整性與即時性。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31" y="4777028"/>
            <a:ext cx="1003307" cy="17793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1644" y="503976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雲端異地備援建置</a:t>
            </a:r>
            <a:endParaRPr lang="en-US" sz="2050" b="1" dirty="0"/>
          </a:p>
        </p:txBody>
      </p:sp>
      <p:sp>
        <p:nvSpPr>
          <p:cNvPr id="12" name="Text 6"/>
          <p:cNvSpPr/>
          <p:nvPr/>
        </p:nvSpPr>
        <p:spPr>
          <a:xfrm>
            <a:off x="1821644" y="5505894"/>
            <a:ext cx="610385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運用Google Cloud Platform建構異地備援環境，設置自動容錯機制與負載平衡，透過定期備份與即時同步確保系統高可用性(HA)與資料安全。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F5A89A5-66B7-715E-32A1-62AF216A2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477" y="4036935"/>
            <a:ext cx="5650867" cy="23367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51C224-E31C-D7BB-F017-137651ABD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453" y="6673139"/>
            <a:ext cx="6932947" cy="128690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C833D38-028B-CB2F-826F-40BF5C60D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98154"/>
            <a:ext cx="7413044" cy="9144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311</Words>
  <Application>Microsoft Macintosh PowerPoint</Application>
  <PresentationFormat>自訂</PresentationFormat>
  <Paragraphs>103</Paragraphs>
  <Slides>17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Lora</vt:lpstr>
      <vt:lpstr>Arial</vt:lpstr>
      <vt:lpstr>Source Sans Pro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mbat020</cp:lastModifiedBy>
  <cp:revision>4</cp:revision>
  <dcterms:created xsi:type="dcterms:W3CDTF">2025-02-26T21:55:45Z</dcterms:created>
  <dcterms:modified xsi:type="dcterms:W3CDTF">2025-02-27T00:22:19Z</dcterms:modified>
</cp:coreProperties>
</file>